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705" r:id="rId2"/>
  </p:sldMasterIdLst>
  <p:notesMasterIdLst>
    <p:notesMasterId r:id="rId18"/>
  </p:notesMasterIdLst>
  <p:sldIdLst>
    <p:sldId id="331" r:id="rId3"/>
    <p:sldId id="291" r:id="rId4"/>
    <p:sldId id="1047" r:id="rId5"/>
    <p:sldId id="1048" r:id="rId6"/>
    <p:sldId id="1082" r:id="rId7"/>
    <p:sldId id="1054" r:id="rId8"/>
    <p:sldId id="1064" r:id="rId9"/>
    <p:sldId id="1065" r:id="rId10"/>
    <p:sldId id="1069" r:id="rId11"/>
    <p:sldId id="1070" r:id="rId12"/>
    <p:sldId id="1083" r:id="rId13"/>
    <p:sldId id="1072" r:id="rId14"/>
    <p:sldId id="1073" r:id="rId15"/>
    <p:sldId id="1074" r:id="rId16"/>
    <p:sldId id="365" r:id="rId1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52" autoAdjust="0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47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1007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eldia">
    <p:bg>
      <p:bgPr>
        <a:solidFill>
          <a:srgbClr val="1B25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216" y="1085850"/>
            <a:ext cx="6619244" cy="2497186"/>
          </a:xfrm>
        </p:spPr>
        <p:txBody>
          <a:bodyPr anchor="b"/>
          <a:lstStyle>
            <a:lvl1pPr>
              <a:defRPr sz="5400"/>
            </a:lvl1pPr>
          </a:lstStyle>
          <a:p>
            <a:pPr algn="l"/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216" y="3583035"/>
            <a:ext cx="6619244" cy="646065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26B26-73D4-4B33-8B6B-4BE62054CC93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7DE84-44AD-404B-8637-33C1A7FE06A7}" type="slidenum">
              <a:rPr lang="nl-NL" smtClean="0"/>
              <a:t>‹nr.›</a:t>
            </a:fld>
            <a:endParaRPr lang="nl-NL"/>
          </a:p>
        </p:txBody>
      </p:sp>
      <p:sp>
        <p:nvSpPr>
          <p:cNvPr id="201" name="Decor Circle 1"/>
          <p:cNvSpPr/>
          <p:nvPr/>
        </p:nvSpPr>
        <p:spPr>
          <a:xfrm>
            <a:off x="7220250" y="-1005840"/>
            <a:ext cx="3107340" cy="3107340"/>
          </a:xfrm>
          <a:prstGeom prst="ellipse">
            <a:avLst/>
          </a:prstGeom>
          <a:solidFill>
            <a:srgbClr val="7EAEC4"/>
          </a:solidFill>
          <a:ln>
            <a:noFill/>
          </a:ln>
        </p:spPr>
        <p:txBody>
          <a:bodyPr/>
          <a:lstStyle/>
          <a:p>
            <a:endParaRPr lang="nl-NL" sz="1350"/>
          </a:p>
        </p:txBody>
      </p:sp>
      <p:sp>
        <p:nvSpPr>
          <p:cNvPr id="202" name="Decor Circle 2"/>
          <p:cNvSpPr/>
          <p:nvPr/>
        </p:nvSpPr>
        <p:spPr>
          <a:xfrm>
            <a:off x="7677000" y="-548640"/>
            <a:ext cx="2194560" cy="2194560"/>
          </a:xfrm>
          <a:prstGeom prst="ellipse">
            <a:avLst/>
          </a:prstGeom>
          <a:solidFill>
            <a:srgbClr val="2E4A5E"/>
          </a:solidFill>
          <a:ln>
            <a:noFill/>
          </a:ln>
        </p:spPr>
        <p:txBody>
          <a:bodyPr/>
          <a:lstStyle/>
          <a:p>
            <a:endParaRPr lang="nl-NL" sz="1350"/>
          </a:p>
        </p:txBody>
      </p:sp>
      <p:sp>
        <p:nvSpPr>
          <p:cNvPr id="203" name="Cover Brand Name"/>
          <p:cNvSpPr txBox="1"/>
          <p:nvPr/>
        </p:nvSpPr>
        <p:spPr>
          <a:xfrm>
            <a:off x="857250" y="285750"/>
            <a:ext cx="20955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r>
              <a:rPr lang="nl-NL" sz="1050" b="1" dirty="0">
                <a:solidFill>
                  <a:srgbClr val="FFFFFF"/>
                </a:solidFill>
                <a:latin typeface="Arial"/>
              </a:rPr>
              <a:t>Jasper Graaff</a:t>
            </a:r>
          </a:p>
        </p:txBody>
      </p:sp>
      <p:sp>
        <p:nvSpPr>
          <p:cNvPr id="204" name="Cover Brand Tagline"/>
          <p:cNvSpPr txBox="1"/>
          <p:nvPr/>
        </p:nvSpPr>
        <p:spPr>
          <a:xfrm>
            <a:off x="857250" y="514350"/>
            <a:ext cx="2095500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r>
              <a:rPr lang="nl-NL" sz="1050" spc="75" dirty="0">
                <a:solidFill>
                  <a:srgbClr val="7EAEC4"/>
                </a:solidFill>
                <a:latin typeface="Arial"/>
              </a:rPr>
              <a:t>FISCAAL RECHT &amp; INSOLVENTIE</a:t>
            </a:r>
          </a:p>
        </p:txBody>
      </p:sp>
      <p:sp>
        <p:nvSpPr>
          <p:cNvPr id="205" name="Cover Divider"/>
          <p:cNvSpPr/>
          <p:nvPr/>
        </p:nvSpPr>
        <p:spPr>
          <a:xfrm>
            <a:off x="1143000" y="2905125"/>
            <a:ext cx="7620000" cy="28575"/>
          </a:xfrm>
          <a:prstGeom prst="rect">
            <a:avLst/>
          </a:prstGeom>
          <a:solidFill>
            <a:srgbClr val="7EAEC4"/>
          </a:solidFill>
          <a:ln>
            <a:noFill/>
          </a:ln>
        </p:spPr>
        <p:txBody>
          <a:bodyPr/>
          <a:lstStyle/>
          <a:p>
            <a:endParaRPr lang="nl-NL" sz="1350"/>
          </a:p>
        </p:txBody>
      </p:sp>
      <p:pic>
        <p:nvPicPr>
          <p:cNvPr id="30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81000"/>
            <a:ext cx="476250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270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26B26-73D4-4B33-8B6B-4BE62054CC93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7DE84-44AD-404B-8637-33C1A7FE06A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98163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485" y="1545432"/>
            <a:ext cx="3297254" cy="3146822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0870" y="1542069"/>
            <a:ext cx="3297256" cy="3150184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26B26-73D4-4B33-8B6B-4BE62054CC93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7DE84-44AD-404B-8637-33C1A7FE06A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03687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485" y="1428750"/>
            <a:ext cx="329725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485" y="1885950"/>
            <a:ext cx="3297254" cy="2806304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0872" y="1428750"/>
            <a:ext cx="329725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0872" y="1885950"/>
            <a:ext cx="3297254" cy="2806304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26B26-73D4-4B33-8B6B-4BE62054CC93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7DE84-44AD-404B-8637-33C1A7FE06A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72283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26B26-73D4-4B33-8B6B-4BE62054CC93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7DE84-44AD-404B-8637-33C1A7FE06A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47743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085850"/>
            <a:ext cx="2550798" cy="1085850"/>
          </a:xfrm>
        </p:spPr>
        <p:txBody>
          <a:bodyPr anchor="b"/>
          <a:lstStyle>
            <a:lvl1pPr algn="l">
              <a:defRPr sz="18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8462" y="1085850"/>
            <a:ext cx="3896998" cy="3429000"/>
          </a:xfrm>
        </p:spPr>
        <p:txBody>
          <a:bodyPr anchor="ctr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2346961"/>
            <a:ext cx="2550797" cy="2171699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26B26-73D4-4B33-8B6B-4BE62054CC93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7DE84-44AD-404B-8637-33C1A7FE06A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4771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430" y="1390644"/>
            <a:ext cx="3819680" cy="1181106"/>
          </a:xfrm>
        </p:spPr>
        <p:txBody>
          <a:bodyPr anchor="b">
            <a:normAutofit/>
          </a:bodyPr>
          <a:lstStyle>
            <a:lvl1pPr algn="l">
              <a:defRPr sz="27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2160" y="857250"/>
            <a:ext cx="2400300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2743200"/>
            <a:ext cx="3813734" cy="1028700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26B26-73D4-4B33-8B6B-4BE62054CC93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7DE84-44AD-404B-8637-33C1A7FE06A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2379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sche 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7" y="3600440"/>
            <a:ext cx="6619243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216" y="514350"/>
            <a:ext cx="6619244" cy="27305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7" y="4025494"/>
            <a:ext cx="6619242" cy="370284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26B26-73D4-4B33-8B6B-4BE62054CC93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7DE84-44AD-404B-8637-33C1A7FE06A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88576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085850"/>
            <a:ext cx="6619244" cy="1485900"/>
          </a:xfrm>
        </p:spPr>
        <p:txBody>
          <a:bodyPr/>
          <a:lstStyle>
            <a:lvl1pPr>
              <a:defRPr sz="36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2743200"/>
            <a:ext cx="6619244" cy="1771650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26B26-73D4-4B33-8B6B-4BE62054CC93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7DE84-44AD-404B-8637-33C1A7FE06A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73561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101" y="1085850"/>
            <a:ext cx="5999486" cy="1742531"/>
          </a:xfrm>
        </p:spPr>
        <p:txBody>
          <a:bodyPr/>
          <a:lstStyle>
            <a:lvl1pPr>
              <a:defRPr sz="36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47800" y="2828380"/>
            <a:ext cx="5459737" cy="256631"/>
          </a:xfrm>
        </p:spPr>
        <p:txBody>
          <a:bodyPr anchor="t">
            <a:normAutofit/>
          </a:bodyPr>
          <a:lstStyle>
            <a:lvl1pPr marL="0" indent="0">
              <a:buNone/>
              <a:defRPr lang="en-US" sz="105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3262993"/>
            <a:ext cx="6619244" cy="1257300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26B26-73D4-4B33-8B6B-4BE62054CC93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7DE84-44AD-404B-8637-33C1A7FE06A7}" type="slidenum">
              <a:rPr lang="nl-NL" smtClean="0"/>
              <a:t>‹nr.›</a:t>
            </a:fld>
            <a:endParaRPr lang="nl-NL"/>
          </a:p>
        </p:txBody>
      </p:sp>
      <p:sp>
        <p:nvSpPr>
          <p:cNvPr id="9" name="TextBox 8"/>
          <p:cNvSpPr txBox="1"/>
          <p:nvPr/>
        </p:nvSpPr>
        <p:spPr>
          <a:xfrm>
            <a:off x="673721" y="728440"/>
            <a:ext cx="601434" cy="1500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915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97868" y="1960341"/>
            <a:ext cx="601434" cy="1500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915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11942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2343151"/>
            <a:ext cx="6619245" cy="1239885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3583036"/>
            <a:ext cx="6619244" cy="645300"/>
          </a:xfrm>
        </p:spPr>
        <p:txBody>
          <a:bodyPr anchor="t"/>
          <a:lstStyle>
            <a:lvl1pPr marL="0" indent="0" algn="l">
              <a:buNone/>
              <a:defRPr sz="1500" cap="none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26B26-73D4-4B33-8B6B-4BE62054CC93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7DE84-44AD-404B-8637-33C1A7FE06A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93182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15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710" y="1485900"/>
            <a:ext cx="221015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347" y="2000250"/>
            <a:ext cx="2195513" cy="269200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2745" y="1485900"/>
            <a:ext cx="2202181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4829" y="2000250"/>
            <a:ext cx="2210096" cy="269200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3525" y="1485900"/>
            <a:ext cx="2199085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3525" y="2000250"/>
            <a:ext cx="2199085" cy="269200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4607" y="1600200"/>
            <a:ext cx="0" cy="29718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1670" y="1600200"/>
            <a:ext cx="0" cy="297516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26B26-73D4-4B33-8B6B-4BE62054CC93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7DE84-44AD-404B-8637-33C1A7FE06A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02635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Afbeelding-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15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347" y="3188212"/>
            <a:ext cx="2205038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347" y="1657350"/>
            <a:ext cx="2205038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347" y="3620409"/>
            <a:ext cx="2205038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032" y="3188212"/>
            <a:ext cx="219789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031" y="1657350"/>
            <a:ext cx="2197894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016" y="3620408"/>
            <a:ext cx="2200805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3525" y="3188212"/>
            <a:ext cx="2199085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3525" y="1657350"/>
            <a:ext cx="2199085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3432" y="3620406"/>
            <a:ext cx="2201998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4607" y="1600200"/>
            <a:ext cx="0" cy="29718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1670" y="1600200"/>
            <a:ext cx="0" cy="297516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26B26-73D4-4B33-8B6B-4BE62054CC93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7DE84-44AD-404B-8637-33C1A7FE06A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467848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26B26-73D4-4B33-8B6B-4BE62054CC93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7DE84-44AD-404B-8637-33C1A7FE06A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54250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8159" y="322660"/>
            <a:ext cx="1314451" cy="4369594"/>
          </a:xfrm>
        </p:spPr>
        <p:txBody>
          <a:bodyPr vert="eaVert" anchor="b" anchorCtr="0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348" y="665561"/>
            <a:ext cx="5567362" cy="4026693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26B26-73D4-4B33-8B6B-4BE62054CC93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7DE84-44AD-404B-8637-33C1A7FE06A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765891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3280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4.xml"/><Relationship Id="rId21" Type="http://schemas.openxmlformats.org/officeDocument/2006/relationships/image" Target="../media/image5.png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1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Relationship Id="rId22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002264"/>
            <a:ext cx="3027759" cy="31412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169261"/>
            <a:ext cx="1141809" cy="177409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60" y="1"/>
            <a:ext cx="1202540" cy="85605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6759" y="4572000"/>
            <a:ext cx="745301" cy="571500"/>
          </a:xfrm>
          <a:prstGeom prst="rect">
            <a:avLst/>
          </a:prstGeom>
        </p:spPr>
      </p:pic>
      <p:sp>
        <p:nvSpPr>
          <p:cNvPr id="101" name="Header Bar"/>
          <p:cNvSpPr/>
          <p:nvPr/>
        </p:nvSpPr>
        <p:spPr>
          <a:xfrm>
            <a:off x="0" y="0"/>
            <a:ext cx="9144000" cy="1238250"/>
          </a:xfrm>
          <a:prstGeom prst="rect">
            <a:avLst/>
          </a:prstGeom>
          <a:solidFill>
            <a:srgbClr val="1B2533"/>
          </a:solidFill>
          <a:ln>
            <a:noFill/>
          </a:ln>
        </p:spPr>
        <p:txBody>
          <a:bodyPr/>
          <a:lstStyle/>
          <a:p>
            <a:endParaRPr lang="nl-NL" sz="1350"/>
          </a:p>
        </p:txBody>
      </p:sp>
      <p:sp>
        <p:nvSpPr>
          <p:cNvPr id="102" name="Brand Name"/>
          <p:cNvSpPr txBox="1"/>
          <p:nvPr/>
        </p:nvSpPr>
        <p:spPr>
          <a:xfrm>
            <a:off x="857250" y="285750"/>
            <a:ext cx="20955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r>
              <a:rPr lang="nl-NL" sz="1400" b="1" dirty="0">
                <a:solidFill>
                  <a:srgbClr val="FFFFFF"/>
                </a:solidFill>
                <a:latin typeface="Cambria"/>
              </a:rPr>
              <a:t>Jasper Graaff</a:t>
            </a:r>
          </a:p>
        </p:txBody>
      </p:sp>
      <p:sp>
        <p:nvSpPr>
          <p:cNvPr id="103" name="Brand Tagline"/>
          <p:cNvSpPr txBox="1"/>
          <p:nvPr/>
        </p:nvSpPr>
        <p:spPr>
          <a:xfrm>
            <a:off x="857250" y="514350"/>
            <a:ext cx="2095500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r>
              <a:rPr lang="nl-NL" sz="900" spc="75" dirty="0">
                <a:solidFill>
                  <a:srgbClr val="7EAEC4"/>
                </a:solidFill>
                <a:latin typeface="Cambria"/>
              </a:rPr>
              <a:t>FISCAAL RECHT &amp; INSOLVENTIE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43250" y="142875"/>
            <a:ext cx="561975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484" y="1539689"/>
            <a:ext cx="6709906" cy="31466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616730" y="1343026"/>
            <a:ext cx="742949" cy="2285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825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6026B26-73D4-4B33-8B6B-4BE62054CC93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713680" y="2418973"/>
            <a:ext cx="2894846" cy="2286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25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4406" y="221797"/>
            <a:ext cx="628649" cy="5757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1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7DE84-44AD-404B-8637-33C1A7FE06A7}" type="slidenum">
              <a:rPr lang="nl-NL" smtClean="0"/>
              <a:t>‹nr.›</a:t>
            </a:fld>
            <a:endParaRPr lang="nl-NL"/>
          </a:p>
        </p:txBody>
      </p:sp>
      <p:pic>
        <p:nvPicPr>
          <p:cNvPr id="301" name="Logo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66700" y="381000"/>
            <a:ext cx="476250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920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xStyles>
    <p:titleStyle>
      <a:lvl1pPr algn="r" defTabSz="342900" rtl="0" eaLnBrk="1" latinLnBrk="0" hangingPunct="1">
        <a:spcBef>
          <a:spcPct val="0"/>
        </a:spcBef>
        <a:buNone/>
        <a:defRPr sz="2700" b="1" i="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5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23760" y="-1005840"/>
            <a:ext cx="3108960" cy="3108960"/>
          </a:xfrm>
          <a:prstGeom prst="ellipse">
            <a:avLst/>
          </a:prstGeom>
          <a:solidFill>
            <a:srgbClr val="7EAEC4">
              <a:alpha val="10000"/>
            </a:srgbClr>
          </a:solidFill>
          <a:ln w="12700">
            <a:solidFill>
              <a:srgbClr val="7EAEC4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Shape 1"/>
          <p:cNvSpPr/>
          <p:nvPr/>
        </p:nvSpPr>
        <p:spPr>
          <a:xfrm>
            <a:off x="7680960" y="-548640"/>
            <a:ext cx="2194560" cy="2194560"/>
          </a:xfrm>
          <a:prstGeom prst="ellipse">
            <a:avLst/>
          </a:prstGeom>
          <a:solidFill>
            <a:srgbClr val="1B2533"/>
          </a:solidFill>
          <a:ln w="10160">
            <a:solidFill>
              <a:srgbClr val="7EAEC4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74320"/>
            <a:ext cx="475488" cy="47548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14984" y="293340"/>
            <a:ext cx="2103120" cy="24725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Jasper Graaff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014984" y="540593"/>
            <a:ext cx="2286000" cy="190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kern="0" spc="120" dirty="0">
                <a:solidFill>
                  <a:srgbClr val="7EAE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FISCAAL RECHT &amp; INSOLVENTIE</a:t>
            </a:r>
            <a:endParaRPr lang="en-US" sz="700" dirty="0"/>
          </a:p>
        </p:txBody>
      </p:sp>
      <p:sp>
        <p:nvSpPr>
          <p:cNvPr id="7" name="Text 4"/>
          <p:cNvSpPr/>
          <p:nvPr/>
        </p:nvSpPr>
        <p:spPr>
          <a:xfrm>
            <a:off x="357083" y="2006674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Nieuwe</a:t>
            </a: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rechtsbescherming</a:t>
            </a: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uitstel &amp; </a:t>
            </a:r>
            <a:r>
              <a:rPr lang="en-US" sz="36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kwijtschelding</a:t>
            </a: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van </a:t>
            </a:r>
            <a:r>
              <a:rPr lang="en-US" sz="36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belastingen</a:t>
            </a:r>
            <a:endParaRPr lang="en-US" sz="3600" dirty="0"/>
          </a:p>
        </p:txBody>
      </p:sp>
      <p:sp>
        <p:nvSpPr>
          <p:cNvPr id="8" name="Text 5"/>
          <p:cNvSpPr/>
          <p:nvPr/>
        </p:nvSpPr>
        <p:spPr>
          <a:xfrm>
            <a:off x="396596" y="3242416"/>
            <a:ext cx="6858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457200" y="2212848"/>
            <a:ext cx="8229600" cy="0"/>
          </a:xfrm>
          <a:prstGeom prst="line">
            <a:avLst/>
          </a:prstGeom>
          <a:noFill/>
          <a:ln w="6350">
            <a:solidFill>
              <a:srgbClr val="7EAEC4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0" name="Text 7"/>
          <p:cNvSpPr/>
          <p:nvPr/>
        </p:nvSpPr>
        <p:spPr>
          <a:xfrm>
            <a:off x="457200" y="46634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A64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jasper@graaff-fiscaalrecht.nl·  06-14576100  ·  graaff-fiscaalrecht.nl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603133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6AB246-003B-F733-81A4-D805D8194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Wie ben ik?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7B3C51A-4A55-40F0-4C7A-95E76A23EB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187" y="1539689"/>
            <a:ext cx="7949273" cy="3146611"/>
          </a:xfrm>
        </p:spPr>
        <p:txBody>
          <a:bodyPr>
            <a:normAutofit fontScale="92500" lnSpcReduction="10000"/>
          </a:bodyPr>
          <a:lstStyle/>
          <a:p>
            <a:r>
              <a:rPr lang="nl-NL" sz="1800" dirty="0"/>
              <a:t>2016-2026 Belastingdienst</a:t>
            </a:r>
          </a:p>
          <a:p>
            <a:r>
              <a:rPr lang="nl-NL" sz="1800" dirty="0"/>
              <a:t>Vanaf 1 oktober 2026: zelfstandig adviseur invordering, formeel belastingrecht en fiscaal insolventierecht</a:t>
            </a:r>
          </a:p>
          <a:p>
            <a:r>
              <a:rPr lang="nl-NL" sz="1800" dirty="0"/>
              <a:t>Uitstel, kwijtschelding, WHOA- en saneringstrajecten, beslaglegging, aansprakelijkstellingen, (tijdige) vaststelling en bekendmaking belastingaanslagen etc.</a:t>
            </a:r>
          </a:p>
          <a:p>
            <a:endParaRPr lang="nl-NL" sz="1800" dirty="0"/>
          </a:p>
          <a:p>
            <a:r>
              <a:rPr lang="nl-NL" sz="1800" dirty="0"/>
              <a:t>Redactielid/auteur HERO en FIP, annotator </a:t>
            </a:r>
            <a:r>
              <a:rPr lang="nl-NL" sz="1800" dirty="0" err="1"/>
              <a:t>NLFiscaal</a:t>
            </a:r>
            <a:endParaRPr lang="nl-NL" sz="1800" dirty="0"/>
          </a:p>
          <a:p>
            <a:r>
              <a:rPr lang="nl-NL" sz="1800" dirty="0"/>
              <a:t>Buitenpromovendus Radboud Universiteit</a:t>
            </a:r>
          </a:p>
          <a:p>
            <a:pPr marL="0" indent="0">
              <a:buNone/>
            </a:pPr>
            <a:r>
              <a:rPr lang="nl-NL" i="1" dirty="0"/>
              <a:t>Ontstaan van de materiële belastingschuld en vaststelling en bekendmaking van belastingaanslagen</a:t>
            </a:r>
          </a:p>
        </p:txBody>
      </p:sp>
    </p:spTree>
    <p:extLst>
      <p:ext uri="{BB962C8B-B14F-4D97-AF65-F5344CB8AC3E}">
        <p14:creationId xmlns:p14="http://schemas.microsoft.com/office/powerpoint/2010/main" val="1254676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B2533"/>
          </a:solidFill>
          <a:ln w="12700">
            <a:solidFill>
              <a:srgbClr val="1B2533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32" y="164592"/>
            <a:ext cx="365760" cy="3657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04088" y="179222"/>
            <a:ext cx="2103120" cy="1901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Jasper Graaff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704088" y="369418"/>
            <a:ext cx="2286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kern="0" spc="120" dirty="0">
                <a:solidFill>
                  <a:srgbClr val="7EAE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FISCAAL RECHT &amp; INSOLVENTIE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2926080" y="109728"/>
            <a:ext cx="59436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Uitgestelde betalingen</a:t>
            </a:r>
            <a:endParaRPr lang="en-US" sz="2700" dirty="0"/>
          </a:p>
        </p:txBody>
      </p:sp>
      <p:sp>
        <p:nvSpPr>
          <p:cNvPr id="7" name="Text 4"/>
          <p:cNvSpPr/>
          <p:nvPr/>
        </p:nvSpPr>
        <p:spPr>
          <a:xfrm>
            <a:off x="457200" y="1188720"/>
            <a:ext cx="813816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r>
              <a:rPr lang="en-US" sz="22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Eind 2025: € 38 miljard aan </a:t>
            </a:r>
            <a:r>
              <a:rPr lang="en-US" sz="2200" dirty="0" err="1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uitgestelde</a:t>
            </a:r>
            <a:r>
              <a:rPr lang="en-US" sz="22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200" dirty="0" err="1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belastingen</a:t>
            </a:r>
            <a:endParaRPr lang="en-US" sz="2200" dirty="0">
              <a:solidFill>
                <a:srgbClr val="1B2533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endParaRPr lang="en-US" sz="2200" dirty="0"/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r>
              <a:rPr lang="en-US" sz="22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€ 12,3 miljard: uitstel i.v.m. bezwaar/</a:t>
            </a:r>
            <a:r>
              <a:rPr lang="en-US" sz="2200" dirty="0" err="1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beroep</a:t>
            </a:r>
            <a:endParaRPr lang="en-US" sz="2200" dirty="0">
              <a:solidFill>
                <a:srgbClr val="1B2533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endParaRPr lang="en-US" sz="2200" dirty="0"/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r>
              <a:rPr lang="en-US" sz="22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€ 9,2 miljard: </a:t>
            </a:r>
            <a:r>
              <a:rPr lang="en-US" sz="2200" dirty="0" err="1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betalingsregeling</a:t>
            </a:r>
            <a:endParaRPr lang="en-US" sz="2200" dirty="0">
              <a:solidFill>
                <a:srgbClr val="1B2533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endParaRPr lang="en-US" sz="2200" dirty="0"/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r>
              <a:rPr lang="en-US" sz="22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€ 16,5 miljard: </a:t>
            </a:r>
            <a:r>
              <a:rPr lang="en-US" sz="2200" dirty="0" err="1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dwanginvordering</a:t>
            </a:r>
            <a:endParaRPr lang="en-US" sz="2200" dirty="0">
              <a:solidFill>
                <a:srgbClr val="1B2533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endParaRPr lang="en-US" sz="2200" dirty="0">
              <a:solidFill>
                <a:srgbClr val="1B2533"/>
              </a:solidFill>
              <a:latin typeface="Cambria" pitchFamily="34" charset="0"/>
              <a:ea typeface="Cambria" pitchFamily="34" charset="-122"/>
            </a:endParaRPr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062496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B2533"/>
          </a:solidFill>
          <a:ln w="12700">
            <a:solidFill>
              <a:srgbClr val="1B2533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32" y="164592"/>
            <a:ext cx="365760" cy="3657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04088" y="179222"/>
            <a:ext cx="2103120" cy="1901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Jasper Graaff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704088" y="369418"/>
            <a:ext cx="2286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kern="0" spc="120" dirty="0">
                <a:solidFill>
                  <a:srgbClr val="7EAE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FISCAAL RECHT &amp; INSOLVENTIE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2926080" y="109728"/>
            <a:ext cx="59436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7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Materiële</a:t>
            </a: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7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schuld</a:t>
            </a:r>
            <a:endParaRPr lang="en-US" sz="2700" dirty="0"/>
          </a:p>
        </p:txBody>
      </p:sp>
      <p:sp>
        <p:nvSpPr>
          <p:cNvPr id="7" name="Text 4"/>
          <p:cNvSpPr/>
          <p:nvPr/>
        </p:nvSpPr>
        <p:spPr>
          <a:xfrm>
            <a:off x="457200" y="1188720"/>
            <a:ext cx="813816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r>
              <a:rPr lang="en-US" sz="2000" dirty="0" err="1">
                <a:solidFill>
                  <a:srgbClr val="1B2533"/>
                </a:solidFill>
                <a:latin typeface="Cambria" pitchFamily="34" charset="0"/>
                <a:ea typeface="Cambria" pitchFamily="34" charset="-122"/>
              </a:rPr>
              <a:t>Ontvanger</a:t>
            </a:r>
            <a:r>
              <a:rPr lang="en-US" sz="20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</a:rPr>
              <a:t> is </a:t>
            </a:r>
            <a:r>
              <a:rPr lang="en-US" sz="2000" dirty="0" err="1">
                <a:solidFill>
                  <a:srgbClr val="1B2533"/>
                </a:solidFill>
                <a:latin typeface="Cambria" pitchFamily="34" charset="0"/>
                <a:ea typeface="Cambria" pitchFamily="34" charset="-122"/>
              </a:rPr>
              <a:t>belast</a:t>
            </a:r>
            <a:r>
              <a:rPr lang="en-US" sz="20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</a:rPr>
              <a:t> met de </a:t>
            </a:r>
            <a:r>
              <a:rPr lang="en-US" sz="2000" dirty="0" err="1">
                <a:solidFill>
                  <a:srgbClr val="1B2533"/>
                </a:solidFill>
                <a:latin typeface="Cambria" pitchFamily="34" charset="0"/>
                <a:ea typeface="Cambria" pitchFamily="34" charset="-122"/>
              </a:rPr>
              <a:t>invordering</a:t>
            </a:r>
            <a:r>
              <a:rPr lang="en-US" sz="20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</a:rPr>
              <a:t> van de </a:t>
            </a:r>
            <a:r>
              <a:rPr lang="en-US" sz="2000" dirty="0" err="1">
                <a:solidFill>
                  <a:srgbClr val="1B2533"/>
                </a:solidFill>
                <a:latin typeface="Cambria" pitchFamily="34" charset="0"/>
                <a:ea typeface="Cambria" pitchFamily="34" charset="-122"/>
              </a:rPr>
              <a:t>materieel</a:t>
            </a:r>
            <a:r>
              <a:rPr lang="en-US" sz="20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</a:rPr>
              <a:t> </a:t>
            </a:r>
            <a:r>
              <a:rPr lang="en-US" sz="2000" dirty="0" err="1">
                <a:solidFill>
                  <a:srgbClr val="1B2533"/>
                </a:solidFill>
                <a:latin typeface="Cambria" pitchFamily="34" charset="0"/>
                <a:ea typeface="Cambria" pitchFamily="34" charset="-122"/>
              </a:rPr>
              <a:t>verschuldigde</a:t>
            </a:r>
            <a:r>
              <a:rPr lang="en-US" sz="20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</a:rPr>
              <a:t> </a:t>
            </a:r>
            <a:r>
              <a:rPr lang="en-US" sz="2000" dirty="0" err="1">
                <a:solidFill>
                  <a:srgbClr val="1B2533"/>
                </a:solidFill>
                <a:latin typeface="Cambria" pitchFamily="34" charset="0"/>
                <a:ea typeface="Cambria" pitchFamily="34" charset="-122"/>
              </a:rPr>
              <a:t>belastingschuld</a:t>
            </a:r>
            <a:endParaRPr lang="en-US" sz="2000" dirty="0">
              <a:solidFill>
                <a:srgbClr val="1B2533"/>
              </a:solidFill>
              <a:latin typeface="Cambria" pitchFamily="34" charset="0"/>
              <a:ea typeface="Cambria" pitchFamily="34" charset="-122"/>
            </a:endParaRPr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endParaRPr lang="en-US" sz="2000" dirty="0">
              <a:solidFill>
                <a:srgbClr val="1B2533"/>
              </a:solidFill>
              <a:latin typeface="Cambria" pitchFamily="34" charset="0"/>
              <a:ea typeface="Cambria" pitchFamily="34" charset="-122"/>
            </a:endParaRPr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r>
              <a:rPr lang="en-US" sz="20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</a:rPr>
              <a:t>Wat </a:t>
            </a:r>
            <a:r>
              <a:rPr lang="en-US" sz="2000" dirty="0" err="1">
                <a:solidFill>
                  <a:srgbClr val="1B2533"/>
                </a:solidFill>
                <a:latin typeface="Cambria" pitchFamily="34" charset="0"/>
                <a:ea typeface="Cambria" pitchFamily="34" charset="-122"/>
              </a:rPr>
              <a:t>als</a:t>
            </a:r>
            <a:r>
              <a:rPr lang="en-US" sz="20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</a:rPr>
              <a:t> </a:t>
            </a:r>
            <a:r>
              <a:rPr lang="en-US" sz="2000" dirty="0" err="1">
                <a:solidFill>
                  <a:srgbClr val="1B2533"/>
                </a:solidFill>
                <a:latin typeface="Cambria" pitchFamily="34" charset="0"/>
                <a:ea typeface="Cambria" pitchFamily="34" charset="-122"/>
              </a:rPr>
              <a:t>bezwaartermijn</a:t>
            </a:r>
            <a:r>
              <a:rPr lang="en-US" sz="20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</a:rPr>
              <a:t> </a:t>
            </a:r>
            <a:r>
              <a:rPr lang="en-US" sz="2000" dirty="0" err="1">
                <a:solidFill>
                  <a:srgbClr val="1B2533"/>
                </a:solidFill>
                <a:latin typeface="Cambria" pitchFamily="34" charset="0"/>
                <a:ea typeface="Cambria" pitchFamily="34" charset="-122"/>
              </a:rPr>
              <a:t>en</a:t>
            </a:r>
            <a:r>
              <a:rPr lang="en-US" sz="20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</a:rPr>
              <a:t> </a:t>
            </a:r>
            <a:r>
              <a:rPr lang="en-US" sz="2000" dirty="0" err="1">
                <a:solidFill>
                  <a:srgbClr val="1B2533"/>
                </a:solidFill>
                <a:latin typeface="Cambria" pitchFamily="34" charset="0"/>
                <a:ea typeface="Cambria" pitchFamily="34" charset="-122"/>
              </a:rPr>
              <a:t>termijn</a:t>
            </a:r>
            <a:r>
              <a:rPr lang="en-US" sz="20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</a:rPr>
              <a:t> </a:t>
            </a:r>
            <a:r>
              <a:rPr lang="en-US" sz="2000" dirty="0" err="1">
                <a:solidFill>
                  <a:srgbClr val="1B2533"/>
                </a:solidFill>
                <a:latin typeface="Cambria" pitchFamily="34" charset="0"/>
                <a:ea typeface="Cambria" pitchFamily="34" charset="-122"/>
              </a:rPr>
              <a:t>ambtshalve</a:t>
            </a:r>
            <a:r>
              <a:rPr lang="en-US" sz="20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</a:rPr>
              <a:t> </a:t>
            </a:r>
            <a:r>
              <a:rPr lang="en-US" sz="2000" dirty="0" err="1">
                <a:solidFill>
                  <a:srgbClr val="1B2533"/>
                </a:solidFill>
                <a:latin typeface="Cambria" pitchFamily="34" charset="0"/>
                <a:ea typeface="Cambria" pitchFamily="34" charset="-122"/>
              </a:rPr>
              <a:t>vermindering</a:t>
            </a:r>
            <a:r>
              <a:rPr lang="en-US" sz="20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</a:rPr>
              <a:t> </a:t>
            </a:r>
            <a:r>
              <a:rPr lang="en-US" sz="2000" dirty="0" err="1">
                <a:solidFill>
                  <a:srgbClr val="1B2533"/>
                </a:solidFill>
                <a:latin typeface="Cambria" pitchFamily="34" charset="0"/>
                <a:ea typeface="Cambria" pitchFamily="34" charset="-122"/>
              </a:rPr>
              <a:t>zijn</a:t>
            </a:r>
            <a:r>
              <a:rPr lang="en-US" sz="20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</a:rPr>
              <a:t> </a:t>
            </a:r>
            <a:r>
              <a:rPr lang="en-US" sz="2000" dirty="0" err="1">
                <a:solidFill>
                  <a:srgbClr val="1B2533"/>
                </a:solidFill>
                <a:latin typeface="Cambria" pitchFamily="34" charset="0"/>
                <a:ea typeface="Cambria" pitchFamily="34" charset="-122"/>
              </a:rPr>
              <a:t>verstreken</a:t>
            </a:r>
            <a:r>
              <a:rPr lang="en-US" sz="20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</a:rPr>
              <a:t>?</a:t>
            </a:r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endParaRPr lang="en-US" sz="2000" dirty="0">
              <a:solidFill>
                <a:srgbClr val="1B2533"/>
              </a:solidFill>
              <a:latin typeface="Cambria" pitchFamily="34" charset="0"/>
              <a:ea typeface="Cambria" pitchFamily="34" charset="-122"/>
            </a:endParaRPr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r>
              <a:rPr lang="en-US" sz="20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</a:rPr>
              <a:t>Marginale </a:t>
            </a:r>
            <a:r>
              <a:rPr lang="en-US" sz="2000" dirty="0" err="1">
                <a:solidFill>
                  <a:srgbClr val="1B2533"/>
                </a:solidFill>
                <a:latin typeface="Cambria" pitchFamily="34" charset="0"/>
                <a:ea typeface="Cambria" pitchFamily="34" charset="-122"/>
              </a:rPr>
              <a:t>toets</a:t>
            </a:r>
            <a:r>
              <a:rPr lang="en-US" sz="20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</a:rPr>
              <a:t> art. 1.1.5b LI 2008: </a:t>
            </a:r>
            <a:r>
              <a:rPr lang="en-US" sz="2000" i="1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</a:rPr>
              <a:t>‘</a:t>
            </a:r>
            <a:r>
              <a:rPr lang="nl-NL" sz="2000" i="1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</a:rPr>
              <a:t>Als de belastingschuldige in zijn verzoek aan de Belastingdienst aannemelijk maakt dat er gegronde twijfels bestaan over de verschuldigdheid van een onherroepelijk geworden belastingaanslag, toetst de ontvanger de belastingaanslag marginaal.’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4093192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E22C53-4D96-46FB-AD80-B9B7C6161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44F5E71-1B33-2C48-EF4B-47A8742B085C}"/>
              </a:ext>
            </a:extLst>
          </p:cNvPr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B2533"/>
          </a:solidFill>
          <a:ln w="12700">
            <a:solidFill>
              <a:srgbClr val="1B2533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3E4BBD1F-8060-BB84-B244-8065D54264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32" y="164592"/>
            <a:ext cx="365760" cy="365760"/>
          </a:xfrm>
          <a:prstGeom prst="rect">
            <a:avLst/>
          </a:prstGeom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391BC352-960E-F750-78A3-17B3E7DE6B32}"/>
              </a:ext>
            </a:extLst>
          </p:cNvPr>
          <p:cNvSpPr/>
          <p:nvPr/>
        </p:nvSpPr>
        <p:spPr>
          <a:xfrm>
            <a:off x="704088" y="179222"/>
            <a:ext cx="2103120" cy="1901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Jasper Graaff</a:t>
            </a:r>
            <a:endParaRPr lang="en-US" sz="14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15B4E40E-03D9-07CC-B694-1C2D4349A297}"/>
              </a:ext>
            </a:extLst>
          </p:cNvPr>
          <p:cNvSpPr/>
          <p:nvPr/>
        </p:nvSpPr>
        <p:spPr>
          <a:xfrm>
            <a:off x="704088" y="369418"/>
            <a:ext cx="2286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kern="0" spc="120" dirty="0">
                <a:solidFill>
                  <a:srgbClr val="7EAE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FISCAAL RECHT &amp; INSOLVENTIE</a:t>
            </a:r>
            <a:endParaRPr lang="en-US" sz="90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CCDF8B94-1743-B606-8439-8B2921FEC036}"/>
              </a:ext>
            </a:extLst>
          </p:cNvPr>
          <p:cNvSpPr/>
          <p:nvPr/>
        </p:nvSpPr>
        <p:spPr>
          <a:xfrm>
            <a:off x="2926080" y="109728"/>
            <a:ext cx="59436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Wettelijk kader</a:t>
            </a:r>
            <a:endParaRPr lang="en-US" sz="2700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34DF732A-EDFA-87C2-47D5-856A5E3C6A55}"/>
              </a:ext>
            </a:extLst>
          </p:cNvPr>
          <p:cNvSpPr/>
          <p:nvPr/>
        </p:nvSpPr>
        <p:spPr>
          <a:xfrm>
            <a:off x="457200" y="1188720"/>
            <a:ext cx="813816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r>
              <a:rPr lang="en-US" sz="20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Art. 25 IW: ‘onder voorwaarden’ kan Ontvanger </a:t>
            </a:r>
            <a:r>
              <a:rPr lang="en-US" sz="2000" dirty="0" err="1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uitstel</a:t>
            </a:r>
            <a:r>
              <a:rPr lang="en-US" sz="20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000" dirty="0" err="1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verlenen</a:t>
            </a:r>
            <a:endParaRPr lang="en-US" sz="2000" dirty="0">
              <a:solidFill>
                <a:srgbClr val="1B2533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endParaRPr lang="en-US" sz="2000" dirty="0"/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r>
              <a:rPr lang="en-US" sz="20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Voorwaarden in Leidraad </a:t>
            </a:r>
            <a:r>
              <a:rPr lang="en-US" sz="2000" dirty="0" err="1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Invordering</a:t>
            </a:r>
            <a:r>
              <a:rPr lang="en-US" sz="20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2008</a:t>
            </a:r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endParaRPr lang="en-US" sz="2000" dirty="0"/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r>
              <a:rPr lang="en-US" sz="20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Art. 26 IW: verwijzing naar ministeriële regeling </a:t>
            </a:r>
            <a:r>
              <a:rPr lang="en-US" sz="2000" dirty="0" err="1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voor</a:t>
            </a:r>
            <a:r>
              <a:rPr lang="en-US" sz="20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regels</a:t>
            </a:r>
          </a:p>
          <a:p>
            <a:pPr>
              <a:buClr>
                <a:srgbClr val="7EAEC4"/>
              </a:buClr>
              <a:buSzPct val="100000"/>
            </a:pPr>
            <a:r>
              <a:rPr lang="en-US" sz="20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kwijtschelding bij ‘buitengewoon </a:t>
            </a:r>
            <a:r>
              <a:rPr lang="en-US" sz="2000" dirty="0" err="1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bezwaar</a:t>
            </a:r>
            <a:r>
              <a:rPr lang="en-US" sz="20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’</a:t>
            </a:r>
          </a:p>
          <a:p>
            <a:pPr>
              <a:buClr>
                <a:srgbClr val="7EAEC4"/>
              </a:buClr>
              <a:buSzPct val="100000"/>
            </a:pPr>
            <a:endParaRPr lang="en-US" sz="2000" dirty="0"/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r>
              <a:rPr lang="en-US" sz="20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Uitgewerkt in Uitvoeringsregeling </a:t>
            </a:r>
            <a:r>
              <a:rPr lang="en-US" sz="2000" dirty="0" err="1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Iw</a:t>
            </a:r>
            <a:r>
              <a:rPr lang="en-US" sz="20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1990</a:t>
            </a:r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endParaRPr lang="en-US" sz="2000" dirty="0"/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r>
              <a:rPr lang="en-US" sz="20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 onderdelen nader uitgewerkt in LI 2008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22752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B2533"/>
          </a:solidFill>
          <a:ln w="12700">
            <a:solidFill>
              <a:srgbClr val="1B2533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32" y="164592"/>
            <a:ext cx="365760" cy="3657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04088" y="179222"/>
            <a:ext cx="2103120" cy="1901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Jasper Graaff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704088" y="369418"/>
            <a:ext cx="2286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kern="0" spc="120" dirty="0">
                <a:solidFill>
                  <a:srgbClr val="7EAE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FISCAAL RECHT &amp; INSOLVENTIE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2926080" y="109728"/>
            <a:ext cx="59436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Nieuw: standaardbetalingsregeling</a:t>
            </a:r>
            <a:endParaRPr lang="en-US" sz="2700" dirty="0"/>
          </a:p>
        </p:txBody>
      </p:sp>
      <p:sp>
        <p:nvSpPr>
          <p:cNvPr id="7" name="Text 4"/>
          <p:cNvSpPr/>
          <p:nvPr/>
        </p:nvSpPr>
        <p:spPr>
          <a:xfrm>
            <a:off x="457200" y="1188720"/>
            <a:ext cx="813816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r>
              <a:rPr lang="nl-NL" sz="20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</a:rPr>
              <a:t>Art. 25.3a.1 LI 2008</a:t>
            </a:r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endParaRPr lang="nl-NL" sz="2000" dirty="0">
              <a:solidFill>
                <a:srgbClr val="1B2533"/>
              </a:solidFill>
              <a:latin typeface="Cambria" pitchFamily="34" charset="0"/>
              <a:ea typeface="Cambria" pitchFamily="34" charset="-122"/>
            </a:endParaRPr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r>
              <a:rPr lang="nl-NL" sz="20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</a:rPr>
              <a:t>Voor totale schuldenlast tot 100k via Belastingdienst.nl uitstel voor 12 maanden</a:t>
            </a:r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endParaRPr lang="nl-NL" sz="2000" dirty="0">
              <a:solidFill>
                <a:srgbClr val="1B2533"/>
              </a:solidFill>
              <a:latin typeface="Cambria" pitchFamily="34" charset="0"/>
              <a:ea typeface="Cambria" pitchFamily="34" charset="-122"/>
            </a:endParaRPr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r>
              <a:rPr lang="nl-NL" sz="20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</a:rPr>
              <a:t>Niet voor voorlopige aanslagen</a:t>
            </a:r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endParaRPr lang="nl-NL" sz="2000" dirty="0">
              <a:solidFill>
                <a:srgbClr val="1B2533"/>
              </a:solidFill>
              <a:latin typeface="Cambria" pitchFamily="34" charset="0"/>
              <a:ea typeface="Cambria" pitchFamily="34" charset="-122"/>
            </a:endParaRPr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r>
              <a:rPr lang="nl-NL" sz="20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</a:rPr>
              <a:t>Geen standaardbetalingsregeling? Dan beoordeelt Ontvanger conform reguliere beleid</a:t>
            </a:r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endParaRPr lang="nl-NL" sz="2000" dirty="0">
              <a:solidFill>
                <a:srgbClr val="1B2533"/>
              </a:solidFill>
              <a:latin typeface="Cambria" pitchFamily="34" charset="0"/>
              <a:ea typeface="Cambria" pitchFamily="34" charset="-122"/>
            </a:endParaRPr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r>
              <a:rPr lang="nl-NL" sz="20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</a:rPr>
              <a:t>Volgend jaar waarschijnlijk ook voor ondernemers (bevestigd in Kamerbrief van 7 oktober)</a:t>
            </a:r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49222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B2533"/>
          </a:solidFill>
          <a:ln w="12700">
            <a:solidFill>
              <a:srgbClr val="1B2533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32" y="164592"/>
            <a:ext cx="365760" cy="3657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04088" y="179222"/>
            <a:ext cx="2103120" cy="1901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Jasper Graaff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704088" y="369418"/>
            <a:ext cx="2286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kern="0" spc="120" dirty="0">
                <a:solidFill>
                  <a:srgbClr val="7EAE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FISCAAL RECHT &amp; INSOLVENTIE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2926080" y="109728"/>
            <a:ext cx="59436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Geen bezwaar en beroep tegen besluiten in de invordering</a:t>
            </a:r>
            <a:endParaRPr lang="en-US" sz="2700" dirty="0"/>
          </a:p>
        </p:txBody>
      </p:sp>
      <p:sp>
        <p:nvSpPr>
          <p:cNvPr id="7" name="Text 4"/>
          <p:cNvSpPr/>
          <p:nvPr/>
        </p:nvSpPr>
        <p:spPr>
          <a:xfrm>
            <a:off x="457200" y="1188720"/>
            <a:ext cx="813816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r>
              <a:rPr lang="en-US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Geen bezwaar en beroep tegen besluiten in de invordering, behalve als dit expliciet is </a:t>
            </a:r>
            <a:r>
              <a:rPr lang="en-US" dirty="0" err="1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vermeld</a:t>
            </a:r>
            <a:endParaRPr lang="en-US" dirty="0">
              <a:solidFill>
                <a:srgbClr val="1B2533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endParaRPr lang="en-US" dirty="0"/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r>
              <a:rPr lang="en-US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Wel: administratief beroep bij ‘de directeur’. Wetgever: ‘samen met beleidsregels aanzienlijke </a:t>
            </a:r>
            <a:r>
              <a:rPr lang="en-US" dirty="0" err="1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rechtsbescherming</a:t>
            </a:r>
            <a:r>
              <a:rPr lang="en-US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’</a:t>
            </a:r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endParaRPr lang="en-US" dirty="0"/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r>
              <a:rPr lang="en-US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Destijds (eind jaren ’80) al kritische vragen uit het parlement (PvdA)</a:t>
            </a:r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endParaRPr lang="en-US" dirty="0"/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r>
              <a:rPr lang="en-US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Staatssecretaris: directeur ‘zonder meer aanvaardbaar’, mede om naar schatting 20.000 beroepszaken per jaar te voorkomen. Directeur zou ‘vrij autonoom en onafhankelijk’ te werk gaan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304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B2533"/>
          </a:solidFill>
          <a:ln w="12700">
            <a:solidFill>
              <a:srgbClr val="1B2533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32" y="164592"/>
            <a:ext cx="365760" cy="3657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04088" y="179222"/>
            <a:ext cx="2103120" cy="1901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Jasper Graaff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704088" y="369418"/>
            <a:ext cx="2286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kern="0" spc="120" dirty="0">
                <a:solidFill>
                  <a:srgbClr val="7EAE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FISCAAL RECHT &amp; INSOLVENTIE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2926080" y="109728"/>
            <a:ext cx="59436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Huidige regeling</a:t>
            </a:r>
            <a:endParaRPr lang="en-US" sz="2700" dirty="0"/>
          </a:p>
        </p:txBody>
      </p:sp>
      <p:sp>
        <p:nvSpPr>
          <p:cNvPr id="7" name="Text 4"/>
          <p:cNvSpPr/>
          <p:nvPr/>
        </p:nvSpPr>
        <p:spPr>
          <a:xfrm>
            <a:off x="457200" y="1188720"/>
            <a:ext cx="813816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r>
              <a:rPr lang="en-US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Art. 24 URIW: beroep bij de directeur inzake beschikkingen op het gebied van </a:t>
            </a:r>
            <a:r>
              <a:rPr lang="en-US" dirty="0" err="1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kwijtschelding</a:t>
            </a:r>
            <a:endParaRPr lang="en-US" dirty="0">
              <a:solidFill>
                <a:srgbClr val="1B2533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endParaRPr lang="en-US" dirty="0"/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r>
              <a:rPr lang="en-US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Art. 25.7.1 LI 2008: idem voor beschikkingen op het gebied van uitstel van </a:t>
            </a:r>
            <a:r>
              <a:rPr lang="en-US" dirty="0" err="1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betaling</a:t>
            </a:r>
            <a:endParaRPr lang="en-US" dirty="0">
              <a:solidFill>
                <a:srgbClr val="1B2533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endParaRPr lang="en-US" dirty="0"/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r>
              <a:rPr lang="en-US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Beroepstermijn: 10 dagen, in te dienen bij de </a:t>
            </a:r>
            <a:r>
              <a:rPr lang="en-US" dirty="0" err="1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Ontvanger</a:t>
            </a:r>
            <a:endParaRPr lang="en-US" dirty="0">
              <a:solidFill>
                <a:srgbClr val="1B2533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endParaRPr lang="en-US" dirty="0">
              <a:solidFill>
                <a:srgbClr val="1B2533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r>
              <a:rPr lang="en-US" dirty="0" err="1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Invordering</a:t>
            </a:r>
            <a:r>
              <a:rPr lang="en-US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wordt opgeschort (art. 25.7.1 en 26.4.6 LI 2008)</a:t>
            </a:r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endParaRPr lang="en-US" dirty="0"/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r>
              <a:rPr lang="en-US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Directeur hoort de belastingschuldige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454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B2533"/>
          </a:solidFill>
          <a:ln w="12700">
            <a:solidFill>
              <a:srgbClr val="1B2533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32" y="164592"/>
            <a:ext cx="365760" cy="3657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04088" y="179222"/>
            <a:ext cx="2103120" cy="1901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Jasper Graaff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704088" y="369418"/>
            <a:ext cx="2286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kern="0" spc="120" dirty="0">
                <a:solidFill>
                  <a:srgbClr val="7EAE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FISCAAL RECHT &amp; INSOLVENTIE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2926080" y="109728"/>
            <a:ext cx="59436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Wetswijziging</a:t>
            </a:r>
            <a:endParaRPr lang="en-US" sz="2700" dirty="0"/>
          </a:p>
        </p:txBody>
      </p:sp>
      <p:sp>
        <p:nvSpPr>
          <p:cNvPr id="7" name="Text 4"/>
          <p:cNvSpPr/>
          <p:nvPr/>
        </p:nvSpPr>
        <p:spPr>
          <a:xfrm>
            <a:off x="457200" y="1188720"/>
            <a:ext cx="813816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r>
              <a:rPr lang="en-US" sz="22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Aanpassing van artikel 25 en 26 IW</a:t>
            </a:r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endParaRPr lang="en-US" sz="2200" dirty="0"/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r>
              <a:rPr lang="en-US" sz="22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Nieuw: Ontvanger beslist bij voor bezwaar </a:t>
            </a:r>
            <a:r>
              <a:rPr lang="en-US" sz="2200" dirty="0" err="1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vatbare</a:t>
            </a:r>
            <a:r>
              <a:rPr lang="en-US" sz="22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200" dirty="0" err="1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beschikking</a:t>
            </a:r>
            <a:endParaRPr lang="en-US" sz="2200" dirty="0">
              <a:solidFill>
                <a:srgbClr val="1B2533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endParaRPr lang="en-US" sz="2200" dirty="0"/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r>
              <a:rPr lang="en-US" sz="22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 bezwaar, (hoger) beroep en cassatie is Hoofdstuk V AWR van </a:t>
            </a:r>
            <a:r>
              <a:rPr lang="en-US" sz="2200" dirty="0" err="1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toepassing</a:t>
            </a:r>
            <a:endParaRPr lang="en-US" sz="2200" dirty="0">
              <a:solidFill>
                <a:srgbClr val="1B2533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endParaRPr lang="en-US" sz="2200" dirty="0"/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r>
              <a:rPr lang="en-US" sz="22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Daardoor zijn ook de bepalingen inzake bezwaar en beroep uit de Awb van toepassing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0475240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B2533"/>
          </a:solidFill>
          <a:ln w="12700">
            <a:solidFill>
              <a:srgbClr val="1B2533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32" y="164592"/>
            <a:ext cx="365760" cy="3657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04088" y="179222"/>
            <a:ext cx="2103120" cy="1901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Jasper Graaff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704088" y="369418"/>
            <a:ext cx="2286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kern="0" spc="120" dirty="0">
                <a:solidFill>
                  <a:srgbClr val="7EAE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FISCAAL RECHT &amp; INSOLVENTIE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2926080" y="109728"/>
            <a:ext cx="59436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Gevolgen</a:t>
            </a:r>
            <a:endParaRPr lang="en-US" sz="2700" dirty="0"/>
          </a:p>
        </p:txBody>
      </p:sp>
      <p:sp>
        <p:nvSpPr>
          <p:cNvPr id="7" name="Text 4"/>
          <p:cNvSpPr/>
          <p:nvPr/>
        </p:nvSpPr>
        <p:spPr>
          <a:xfrm>
            <a:off x="457200" y="1188720"/>
            <a:ext cx="813816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r>
              <a:rPr lang="en-US" sz="2000" dirty="0">
                <a:solidFill>
                  <a:srgbClr val="1B2533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itchFamily="34" charset="-120"/>
              </a:rPr>
              <a:t>Huidige situatie: binnen 10 dagen administratief beroep indienen bij de directeur. Geen proceskostenvergoeding of </a:t>
            </a:r>
            <a:r>
              <a:rPr lang="en-US" sz="2000" dirty="0" err="1">
                <a:solidFill>
                  <a:srgbClr val="1B2533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itchFamily="34" charset="-120"/>
              </a:rPr>
              <a:t>dwangsommen</a:t>
            </a:r>
            <a:endParaRPr lang="en-US" sz="2000" dirty="0">
              <a:solidFill>
                <a:srgbClr val="1B2533"/>
              </a:solidFill>
              <a:latin typeface="Cambria" panose="02040503050406030204" pitchFamily="18" charset="0"/>
              <a:ea typeface="Cambria" panose="02040503050406030204" pitchFamily="18" charset="0"/>
              <a:cs typeface="Cambria" pitchFamily="34" charset="-120"/>
            </a:endParaRPr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endParaRPr lang="en-US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r>
              <a:rPr lang="en-US" sz="2000" dirty="0">
                <a:solidFill>
                  <a:srgbClr val="1B2533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itchFamily="34" charset="-120"/>
              </a:rPr>
              <a:t>Situatie vanaf 1-1-2027: binnen 6 weken bezwaar indienen bij de 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Ontvanger</a:t>
            </a:r>
            <a:r>
              <a:rPr lang="en-US" sz="2000" dirty="0">
                <a:solidFill>
                  <a:srgbClr val="1B2533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itchFamily="34" charset="-120"/>
              </a:rPr>
              <a:t>. Daarna beroep, hoger beroep en </a:t>
            </a:r>
            <a:r>
              <a:rPr lang="en-US" sz="2000" dirty="0" err="1">
                <a:solidFill>
                  <a:srgbClr val="1B2533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itchFamily="34" charset="-120"/>
              </a:rPr>
              <a:t>cassatie</a:t>
            </a:r>
            <a:r>
              <a:rPr lang="en-US" sz="2000" dirty="0">
                <a:solidFill>
                  <a:srgbClr val="1B2533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itchFamily="34" charset="-120"/>
              </a:rPr>
              <a:t> </a:t>
            </a:r>
            <a:r>
              <a:rPr lang="en-US" sz="2000" dirty="0" err="1">
                <a:solidFill>
                  <a:srgbClr val="1B2533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itchFamily="34" charset="-120"/>
              </a:rPr>
              <a:t>mogelijk</a:t>
            </a:r>
            <a:endParaRPr lang="en-US" sz="2000" dirty="0">
              <a:solidFill>
                <a:srgbClr val="1B2533"/>
              </a:solidFill>
              <a:latin typeface="Cambria" panose="02040503050406030204" pitchFamily="18" charset="0"/>
              <a:ea typeface="Cambria" panose="02040503050406030204" pitchFamily="18" charset="0"/>
              <a:cs typeface="Cambria" pitchFamily="34" charset="-120"/>
            </a:endParaRPr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endParaRPr lang="en-US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r>
              <a:rPr lang="en-US" sz="2000" dirty="0">
                <a:solidFill>
                  <a:srgbClr val="1B2533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itchFamily="34" charset="-120"/>
              </a:rPr>
              <a:t>Mogelijkheid van proceskostenvergoeding, vergoeding griffierecht en een dwangsomregeling (bij te late uitspraak op bezwaar)</a:t>
            </a:r>
            <a:endParaRPr lang="en-US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764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CDAF73-2678-93F0-1F2D-8CC61FD64E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99B60357-30A3-FDE6-E12F-4BFEC51BFDC0}"/>
              </a:ext>
            </a:extLst>
          </p:cNvPr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B2533"/>
          </a:solidFill>
          <a:ln w="12700">
            <a:solidFill>
              <a:srgbClr val="1B2533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B14EA018-AC5C-5B34-D025-7E0D5E6555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164592"/>
            <a:ext cx="365760" cy="365760"/>
          </a:xfrm>
          <a:prstGeom prst="rect">
            <a:avLst/>
          </a:prstGeom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3A966545-1123-894C-BC1F-E5A4C435BFC5}"/>
              </a:ext>
            </a:extLst>
          </p:cNvPr>
          <p:cNvSpPr/>
          <p:nvPr/>
        </p:nvSpPr>
        <p:spPr>
          <a:xfrm>
            <a:off x="704088" y="179222"/>
            <a:ext cx="2103120" cy="1901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Jasper Graaff</a:t>
            </a:r>
            <a:endParaRPr lang="en-US" sz="14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DCDA306C-9D75-F5E3-6B19-BAA9D66B3A17}"/>
              </a:ext>
            </a:extLst>
          </p:cNvPr>
          <p:cNvSpPr/>
          <p:nvPr/>
        </p:nvSpPr>
        <p:spPr>
          <a:xfrm>
            <a:off x="704088" y="369418"/>
            <a:ext cx="2286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kern="0" spc="120" dirty="0">
                <a:solidFill>
                  <a:srgbClr val="7EAE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FISCAAL RECHT &amp; INSOLVENTIE</a:t>
            </a:r>
            <a:endParaRPr lang="en-US" sz="90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BED8E9D5-73D9-5DB4-7826-40BDC1229773}"/>
              </a:ext>
            </a:extLst>
          </p:cNvPr>
          <p:cNvSpPr/>
          <p:nvPr/>
        </p:nvSpPr>
        <p:spPr>
          <a:xfrm>
            <a:off x="2926080" y="109728"/>
            <a:ext cx="59436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7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Griffierecht</a:t>
            </a:r>
            <a:endParaRPr lang="en-US" sz="2700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A9C891DF-D2C5-B404-8790-493C60D4C336}"/>
              </a:ext>
            </a:extLst>
          </p:cNvPr>
          <p:cNvSpPr/>
          <p:nvPr/>
        </p:nvSpPr>
        <p:spPr>
          <a:xfrm>
            <a:off x="457200" y="1188720"/>
            <a:ext cx="813816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endParaRPr lang="en-US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7244D250-9D9D-CF75-241E-CC366F8A88C5}"/>
              </a:ext>
            </a:extLst>
          </p:cNvPr>
          <p:cNvSpPr txBox="1"/>
          <p:nvPr/>
        </p:nvSpPr>
        <p:spPr>
          <a:xfrm>
            <a:off x="621792" y="1554002"/>
            <a:ext cx="806500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nl-NL" dirty="0">
                <a:latin typeface="Cambria" panose="02040503050406030204" pitchFamily="18" charset="0"/>
                <a:ea typeface="Cambria" panose="02040503050406030204" pitchFamily="18" charset="0"/>
              </a:rPr>
              <a:t>Natuurlijke personen-particulieren: 54 euro</a:t>
            </a:r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endParaRPr lang="nl-NL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nl-NL" dirty="0">
                <a:latin typeface="Cambria" panose="02040503050406030204" pitchFamily="18" charset="0"/>
                <a:ea typeface="Cambria" panose="02040503050406030204" pitchFamily="18" charset="0"/>
              </a:rPr>
              <a:t>Natuurlijke personen-ondernemers: 200 euro</a:t>
            </a:r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endParaRPr lang="nl-NL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nl-NL" dirty="0">
                <a:latin typeface="Cambria" panose="02040503050406030204" pitchFamily="18" charset="0"/>
                <a:ea typeface="Cambria" panose="02040503050406030204" pitchFamily="18" charset="0"/>
              </a:rPr>
              <a:t>Andere dan natuurlijke personen: 397 euro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nl-NL" dirty="0">
                <a:latin typeface="Cambria" panose="02040503050406030204" pitchFamily="18" charset="0"/>
                <a:ea typeface="Cambria" panose="02040503050406030204" pitchFamily="18" charset="0"/>
              </a:rPr>
              <a:t>(bedragen 2026)</a:t>
            </a:r>
          </a:p>
        </p:txBody>
      </p:sp>
    </p:spTree>
    <p:extLst>
      <p:ext uri="{BB962C8B-B14F-4D97-AF65-F5344CB8AC3E}">
        <p14:creationId xmlns:p14="http://schemas.microsoft.com/office/powerpoint/2010/main" val="32715009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B2533"/>
          </a:solidFill>
          <a:ln w="12700">
            <a:solidFill>
              <a:srgbClr val="1B2533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32" y="164592"/>
            <a:ext cx="365760" cy="3657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04088" y="179222"/>
            <a:ext cx="2103120" cy="1901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Jasper Graaff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704088" y="369418"/>
            <a:ext cx="2286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kern="0" spc="120" dirty="0">
                <a:solidFill>
                  <a:srgbClr val="7EAE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FISCAAL RECHT &amp; INSOLVENTIE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2926080" y="109728"/>
            <a:ext cx="59436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Uitvoeringsgevolgen</a:t>
            </a:r>
            <a:endParaRPr lang="en-US" sz="2700" dirty="0"/>
          </a:p>
        </p:txBody>
      </p:sp>
      <p:sp>
        <p:nvSpPr>
          <p:cNvPr id="7" name="Text 4"/>
          <p:cNvSpPr/>
          <p:nvPr/>
        </p:nvSpPr>
        <p:spPr>
          <a:xfrm>
            <a:off x="457200" y="1188720"/>
            <a:ext cx="813816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r>
              <a:rPr lang="nl-NL" sz="1600" dirty="0">
                <a:latin typeface="Cambria" panose="02040503050406030204" pitchFamily="18" charset="0"/>
                <a:ea typeface="Cambria" panose="02040503050406030204" pitchFamily="18" charset="0"/>
              </a:rPr>
              <a:t>Belastingdienst in 2016: dit is een besparing!</a:t>
            </a:r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r>
              <a:rPr lang="nl-NL" sz="1600" dirty="0">
                <a:latin typeface="Cambria" panose="02040503050406030204" pitchFamily="18" charset="0"/>
                <a:ea typeface="Cambria" panose="02040503050406030204" pitchFamily="18" charset="0"/>
              </a:rPr>
              <a:t>Belastingdienst in 2023: 74 fte nodig, maar wordt lastig te vinden. Kan leiden tot niet-tijdige behandelen van een groot deel bezwaren</a:t>
            </a:r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endParaRPr lang="en-US" sz="1600" dirty="0">
              <a:solidFill>
                <a:srgbClr val="1B2533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r>
              <a:rPr lang="en-US" sz="16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Raad voor de Rechtspraak: dit is op de korte en middellange </a:t>
            </a:r>
            <a:r>
              <a:rPr lang="en-US" sz="1600" dirty="0" err="1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termijn</a:t>
            </a:r>
            <a:r>
              <a:rPr lang="en-US" sz="16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600" dirty="0" err="1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onuitvoerbaar</a:t>
            </a:r>
            <a:endParaRPr lang="en-US" sz="1600" dirty="0">
              <a:solidFill>
                <a:srgbClr val="1B2533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endParaRPr lang="en-US" sz="1600" dirty="0"/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r>
              <a:rPr lang="en-US" sz="1600" b="1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Toch overstag na drie toezeggingen van het ministerie van Financiën:</a:t>
            </a:r>
            <a:endParaRPr lang="en-US" sz="1600" dirty="0"/>
          </a:p>
          <a:p>
            <a:pPr marL="628650" indent="-285750">
              <a:spcAft>
                <a:spcPts val="1000"/>
              </a:spcAft>
              <a:buSzPct val="90000"/>
              <a:buFont typeface="Arial"/>
              <a:buChar char="–"/>
            </a:pPr>
            <a:r>
              <a:rPr lang="en-US" sz="16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rechtsbescherming wordt voor de lokale belastingen tot nader order niet ingevoerd</a:t>
            </a:r>
            <a:endParaRPr lang="en-US" sz="1600" dirty="0"/>
          </a:p>
          <a:p>
            <a:pPr marL="628650" indent="-285750">
              <a:spcAft>
                <a:spcPts val="1000"/>
              </a:spcAft>
              <a:buSzPct val="90000"/>
              <a:buFont typeface="Arial"/>
              <a:buChar char="–"/>
            </a:pPr>
            <a:r>
              <a:rPr lang="en-US" sz="16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ncnp-problematiek binnen de WOZ en BPM leidt tot een grote werklast bij de Rechtspraak — de overheid moet maatregelen nemen</a:t>
            </a:r>
            <a:endParaRPr lang="en-US" sz="1600" dirty="0"/>
          </a:p>
          <a:p>
            <a:pPr marL="628650" indent="-285750">
              <a:spcAft>
                <a:spcPts val="1000"/>
              </a:spcAft>
              <a:buSzPct val="90000"/>
              <a:buFont typeface="Arial"/>
              <a:buChar char="–"/>
            </a:pPr>
            <a:r>
              <a:rPr lang="en-US" sz="16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Het ministerie zorgt dat onnodig bezwaar en beroep wordt voorkomen bij uitstel en kwijtschelding</a:t>
            </a:r>
            <a:endParaRPr lang="en-US" sz="1600" dirty="0"/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r>
              <a:rPr lang="en-US" sz="16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Plus financiering voor 50 nieuwe rechters en 75 juristen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42999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B2533"/>
          </a:solidFill>
          <a:ln w="12700">
            <a:solidFill>
              <a:srgbClr val="1B2533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32" y="164592"/>
            <a:ext cx="365760" cy="3657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04088" y="179222"/>
            <a:ext cx="2103120" cy="1901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Jasper Graaff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704088" y="369418"/>
            <a:ext cx="2286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kern="0" spc="120" dirty="0">
                <a:solidFill>
                  <a:srgbClr val="7EAE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FISCAAL RECHT &amp; INSOLVENTIE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2926080" y="109728"/>
            <a:ext cx="59436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Schorsende werking bezwaar en beroep?</a:t>
            </a:r>
            <a:endParaRPr lang="en-US" sz="2700" dirty="0"/>
          </a:p>
        </p:txBody>
      </p:sp>
      <p:sp>
        <p:nvSpPr>
          <p:cNvPr id="7" name="Text 4"/>
          <p:cNvSpPr/>
          <p:nvPr/>
        </p:nvSpPr>
        <p:spPr>
          <a:xfrm>
            <a:off x="457200" y="1188720"/>
            <a:ext cx="813816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r>
              <a:rPr lang="en-US" sz="20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Huidige situatie na beslissing van de </a:t>
            </a:r>
            <a:r>
              <a:rPr lang="en-US" sz="2000" dirty="0" err="1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Belastingdienst</a:t>
            </a:r>
            <a:r>
              <a:rPr lang="en-US" sz="20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:</a:t>
            </a:r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endParaRPr lang="en-US" sz="2000" dirty="0"/>
          </a:p>
          <a:p>
            <a:pPr marL="628650" indent="-285750">
              <a:spcAft>
                <a:spcPts val="1400"/>
              </a:spcAft>
              <a:buSzPct val="90000"/>
              <a:buFont typeface="Arial"/>
              <a:buChar char="–"/>
            </a:pPr>
            <a:r>
              <a:rPr lang="en-US" sz="20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Administratief beroep</a:t>
            </a:r>
            <a:endParaRPr lang="en-US" sz="2000" dirty="0"/>
          </a:p>
          <a:p>
            <a:pPr marL="628650" indent="-285750">
              <a:spcAft>
                <a:spcPts val="1400"/>
              </a:spcAft>
              <a:buSzPct val="90000"/>
              <a:buFont typeface="Arial"/>
              <a:buChar char="–"/>
            </a:pPr>
            <a:r>
              <a:rPr lang="en-US" sz="20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Verzoek, klacht of behandeling bij andere instellingen</a:t>
            </a:r>
            <a:endParaRPr lang="en-US" sz="2000" dirty="0"/>
          </a:p>
          <a:p>
            <a:pPr marL="628650" indent="-285750">
              <a:spcAft>
                <a:spcPts val="1400"/>
              </a:spcAft>
              <a:buSzPct val="90000"/>
              <a:buFont typeface="Arial"/>
              <a:buChar char="–"/>
            </a:pPr>
            <a:r>
              <a:rPr lang="en-US" sz="20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Civiele rechter </a:t>
            </a:r>
            <a:r>
              <a:rPr lang="en-US" sz="2000" dirty="0" err="1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als</a:t>
            </a:r>
            <a:r>
              <a:rPr lang="en-US" sz="20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000" dirty="0" err="1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restrechter</a:t>
            </a:r>
            <a:endParaRPr lang="en-US" sz="2000" dirty="0">
              <a:solidFill>
                <a:srgbClr val="1B2533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pPr marL="628650" indent="-285750">
              <a:spcAft>
                <a:spcPts val="1400"/>
              </a:spcAft>
              <a:buSzPct val="90000"/>
              <a:buFont typeface="Arial"/>
              <a:buChar char="–"/>
            </a:pPr>
            <a:endParaRPr lang="en-US" sz="2000" dirty="0"/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r>
              <a:rPr lang="en-US" sz="20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Aanhouden van de invordering (invordering is dan geschorst)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289513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B2533"/>
          </a:solidFill>
          <a:ln w="12700">
            <a:solidFill>
              <a:srgbClr val="1B2533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32" y="164592"/>
            <a:ext cx="365760" cy="3657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04088" y="179222"/>
            <a:ext cx="2103120" cy="1901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Jasper Graaff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704088" y="369418"/>
            <a:ext cx="2286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kern="0" spc="120" dirty="0">
                <a:solidFill>
                  <a:srgbClr val="7EAE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FISCAAL RECHT &amp; INSOLVENTIE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2926080" y="109728"/>
            <a:ext cx="59436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Schorsende werking bezwaar en beroep?</a:t>
            </a:r>
            <a:endParaRPr lang="en-US" sz="2700" dirty="0"/>
          </a:p>
        </p:txBody>
      </p:sp>
      <p:sp>
        <p:nvSpPr>
          <p:cNvPr id="7" name="Text 4"/>
          <p:cNvSpPr/>
          <p:nvPr/>
        </p:nvSpPr>
        <p:spPr>
          <a:xfrm>
            <a:off x="457200" y="1188720"/>
            <a:ext cx="813816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r>
              <a:rPr lang="en-US" sz="2000" b="1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Verzoek om uitstel of kwijtschelding</a:t>
            </a:r>
            <a:endParaRPr lang="en-US" sz="2000" dirty="0"/>
          </a:p>
          <a:p>
            <a:pPr marL="628650" indent="-285750">
              <a:spcAft>
                <a:spcPts val="1000"/>
              </a:spcAft>
              <a:buSzPct val="90000"/>
              <a:buFont typeface="Arial"/>
              <a:buChar char="–"/>
            </a:pPr>
            <a:r>
              <a:rPr lang="en-US" sz="20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Ambtshalve schorsende werking</a:t>
            </a:r>
            <a:endParaRPr lang="en-US" sz="2000" dirty="0"/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r>
              <a:rPr lang="en-US" sz="2000" b="1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Bezwaar</a:t>
            </a:r>
            <a:endParaRPr lang="en-US" sz="2000" dirty="0"/>
          </a:p>
          <a:p>
            <a:pPr marL="628650" indent="-285750">
              <a:spcAft>
                <a:spcPts val="1000"/>
              </a:spcAft>
              <a:buSzPct val="90000"/>
              <a:buFont typeface="Arial"/>
              <a:buChar char="–"/>
            </a:pPr>
            <a:r>
              <a:rPr lang="en-US" sz="20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Ambtshalve schorsende werking, mits het bezwaarschrift is gemotiveerd en voldoende om het lijf heeft</a:t>
            </a:r>
            <a:endParaRPr lang="en-US" sz="2000" dirty="0"/>
          </a:p>
          <a:p>
            <a:pPr marL="342900" indent="-342900">
              <a:buClr>
                <a:srgbClr val="7EAEC4"/>
              </a:buClr>
              <a:buSzPct val="100000"/>
              <a:buFont typeface="Arial"/>
              <a:buChar char="▶"/>
            </a:pPr>
            <a:r>
              <a:rPr lang="en-US" sz="2000" b="1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(Hoger) beroep</a:t>
            </a:r>
            <a:endParaRPr lang="en-US" sz="2000" dirty="0"/>
          </a:p>
          <a:p>
            <a:pPr marL="628650" indent="-285750">
              <a:spcAft>
                <a:spcPts val="1000"/>
              </a:spcAft>
              <a:buSzPct val="90000"/>
              <a:buFont typeface="Arial"/>
              <a:buChar char="–"/>
            </a:pPr>
            <a:r>
              <a:rPr lang="en-US" sz="2000" dirty="0">
                <a:solidFill>
                  <a:srgbClr val="1B25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 beginsel geen schorsende werking, tenzij een expliciet verzoek en een voldoende inhoudelijk gemotiveerd beroepschrift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52723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B25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-822960"/>
            <a:ext cx="3200400" cy="3200400"/>
          </a:xfrm>
          <a:prstGeom prst="ellipse">
            <a:avLst/>
          </a:prstGeom>
          <a:solidFill>
            <a:srgbClr val="7EAEC4">
              <a:alpha val="12000"/>
            </a:srgbClr>
          </a:solidFill>
          <a:ln w="12700">
            <a:solidFill>
              <a:srgbClr val="7EAEC4">
                <a:alpha val="32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0" y="685800"/>
            <a:ext cx="1280160" cy="12801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14884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Jasper Graaff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914400" y="2743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kern="0" spc="250" dirty="0">
                <a:solidFill>
                  <a:srgbClr val="7EAE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FISCAAL RECHT &amp; INSOLVENTIE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2926080" y="3200400"/>
            <a:ext cx="3291840" cy="0"/>
          </a:xfrm>
          <a:prstGeom prst="line">
            <a:avLst/>
          </a:prstGeom>
          <a:noFill/>
          <a:ln w="6350">
            <a:solidFill>
              <a:srgbClr val="7EAEC4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7" name="Text 4"/>
          <p:cNvSpPr/>
          <p:nvPr/>
        </p:nvSpPr>
        <p:spPr>
          <a:xfrm>
            <a:off x="914400" y="3639311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D9E0E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jasper@graaff-fiscaalrecht.nl  ·  06-14576100  · </a:t>
            </a:r>
            <a:r>
              <a:rPr lang="en-US" sz="1600" dirty="0" err="1">
                <a:solidFill>
                  <a:srgbClr val="D9E0E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graaf</a:t>
            </a:r>
            <a:r>
              <a:rPr lang="nl-NL" sz="1600">
                <a:solidFill>
                  <a:srgbClr val="D9E0E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f-fiscaalrecht</a:t>
            </a:r>
            <a:r>
              <a:rPr lang="nl-NL" sz="1600" dirty="0">
                <a:solidFill>
                  <a:srgbClr val="D9E0E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.nl</a:t>
            </a:r>
          </a:p>
          <a:p>
            <a:pPr marL="0" indent="0" algn="ctr">
              <a:buNone/>
            </a:pPr>
            <a:endParaRPr lang="nl-NL" sz="1600" dirty="0">
              <a:solidFill>
                <a:srgbClr val="D9E0E8"/>
              </a:solidFill>
              <a:latin typeface="Cambria" pitchFamily="34" charset="0"/>
              <a:ea typeface="Cambria" pitchFamily="34" charset="-122"/>
            </a:endParaRPr>
          </a:p>
          <a:p>
            <a:pPr marL="0" indent="0" algn="ctr">
              <a:buNone/>
            </a:pPr>
            <a:r>
              <a:rPr lang="nl-NL" sz="1600" dirty="0">
                <a:solidFill>
                  <a:srgbClr val="D9E0E8"/>
                </a:solidFill>
                <a:latin typeface="Cambria" pitchFamily="34" charset="0"/>
                <a:ea typeface="Cambria" pitchFamily="34" charset="-122"/>
              </a:rPr>
              <a:t>Connect op LinkedIn</a:t>
            </a:r>
          </a:p>
          <a:p>
            <a:pPr marL="0" indent="0" algn="ctr">
              <a:buNone/>
            </a:pP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914400" y="4206240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i="1" dirty="0">
                <a:solidFill>
                  <a:srgbClr val="7EAE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Vragen?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825221977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on [1788412978558]">
  <a:themeElements>
    <a:clrScheme name="Ion">
      <a:dk1>
        <a:srgbClr val="1B2533"/>
      </a:dk1>
      <a:lt1>
        <a:srgbClr val="FFFFFF"/>
      </a:lt1>
      <a:dk2>
        <a:srgbClr val="4A6478"/>
      </a:dk2>
      <a:lt2>
        <a:srgbClr val="D9E0E8"/>
      </a:lt2>
      <a:accent1>
        <a:srgbClr val="7EAEC4"/>
      </a:accent1>
      <a:accent2>
        <a:srgbClr val="4A6478"/>
      </a:accent2>
      <a:accent3>
        <a:srgbClr val="1B2533"/>
      </a:accent3>
      <a:accent4>
        <a:srgbClr val="9FC1D6"/>
      </a:accent4>
      <a:accent5>
        <a:srgbClr val="2E4A5E"/>
      </a:accent5>
      <a:accent6>
        <a:srgbClr val="C7D6E0"/>
      </a:accent6>
      <a:hlink>
        <a:srgbClr val="7EAEC4"/>
      </a:hlink>
      <a:folHlink>
        <a:srgbClr val="4A6478"/>
      </a:folHlink>
    </a:clrScheme>
    <a:fontScheme name="Ion">
      <a:majorFont>
        <a:latin typeface="Cambria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DF713E8D-00E2-4D5F-A1B5-41F18DCF4D2C}">
  <we:reference id="wa200010001" version="1.0.0.1" store="en-US" storeType="OMEX"/>
  <we:alternateReferences>
    <we:reference id="wa200010001" version="1.0.0.1" store="en-US" storeType="OMEX"/>
  </we:alternateReferences>
  <we:properties>
    <we:property name="claude.fileId" value="&quot;a175c14d-86ca-46fa-aea5-e859e3cdbe2b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11408</TotalTime>
  <Words>860</Words>
  <Application>Microsoft Office PowerPoint</Application>
  <PresentationFormat>Diavoorstelling (16:9)</PresentationFormat>
  <Paragraphs>145</Paragraphs>
  <Slides>15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15</vt:i4>
      </vt:variant>
    </vt:vector>
  </HeadingPairs>
  <TitlesOfParts>
    <vt:vector size="21" baseType="lpstr">
      <vt:lpstr>Arial</vt:lpstr>
      <vt:lpstr>Calibri Light</vt:lpstr>
      <vt:lpstr>Cambria</vt:lpstr>
      <vt:lpstr>Wingdings 3</vt:lpstr>
      <vt:lpstr>Office Theme</vt:lpstr>
      <vt:lpstr>Ion [1788412978558]</vt:lpstr>
      <vt:lpstr>PowerPoint-presentatie</vt:lpstr>
      <vt:lpstr>Wie ben ik?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mr. Jasper Graaff — Presentatiesjabloon</dc:title>
  <dc:subject>PptxGenJS Presentation</dc:subject>
  <dc:creator>PptxGenJS</dc:creator>
  <cp:lastModifiedBy>Jasper Graaff</cp:lastModifiedBy>
  <cp:revision>48</cp:revision>
  <dcterms:created xsi:type="dcterms:W3CDTF">2026-07-02T05:23:28Z</dcterms:created>
  <dcterms:modified xsi:type="dcterms:W3CDTF">2026-10-28T07:18:05Z</dcterms:modified>
</cp:coreProperties>
</file>